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7" r:id="rId2"/>
    <p:sldId id="334" r:id="rId3"/>
    <p:sldId id="330" r:id="rId4"/>
    <p:sldId id="395" r:id="rId5"/>
    <p:sldId id="396" r:id="rId6"/>
    <p:sldId id="344" r:id="rId7"/>
    <p:sldId id="435" r:id="rId8"/>
    <p:sldId id="485" r:id="rId9"/>
    <p:sldId id="486" r:id="rId10"/>
    <p:sldId id="487" r:id="rId11"/>
    <p:sldId id="436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0DE"/>
    <a:srgbClr val="FFFFFF"/>
    <a:srgbClr val="000000"/>
    <a:srgbClr val="FFFF99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0" autoAdjust="0"/>
    <p:restoredTop sz="95083" autoAdjust="0"/>
  </p:normalViewPr>
  <p:slideViewPr>
    <p:cSldViewPr>
      <p:cViewPr>
        <p:scale>
          <a:sx n="84" d="100"/>
          <a:sy n="84" d="100"/>
        </p:scale>
        <p:origin x="-125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3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6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9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1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21999" indent="-277692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10767" indent="-222153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555074" indent="-222153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1999381" indent="-222153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443688" indent="-222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887995" indent="-222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332302" indent="-222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776609" indent="-222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2B3E605-A17E-4D38-BA37-F4A754F8DE16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0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5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2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May 14, 2018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0"/>
            <a:ext cx="1899719" cy="1372224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632448" cy="990600"/>
          </a:xfrm>
        </p:spPr>
        <p:txBody>
          <a:bodyPr>
            <a:normAutofit/>
          </a:bodyPr>
          <a:lstStyle>
            <a:lvl1pPr>
              <a:defRPr sz="36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67000" cy="365125"/>
          </a:xfrm>
        </p:spPr>
        <p:txBody>
          <a:bodyPr/>
          <a:lstStyle>
            <a:lvl1pPr>
              <a:defRPr sz="1050">
                <a:latin typeface="Garamond" pitchFamily="18" charset="0"/>
              </a:defRPr>
            </a:lvl1pPr>
          </a:lstStyle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477000" y="6492875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371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24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FFC000"/>
                </a:solidFill>
              </a:rPr>
              <a:t>City of Solana Beach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Introduction to Districting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9A723825-4926-40A9-9609-7E14F249D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A9CB4A-BD78-4EF6-B3F6-28E0AD82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381000"/>
            <a:ext cx="5410200" cy="43796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53CC8C-5D03-4EEA-95D7-61446F048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82270"/>
            <a:ext cx="8153400" cy="527573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3448" cy="990600"/>
          </a:xfrm>
        </p:spPr>
        <p:txBody>
          <a:bodyPr/>
          <a:lstStyle/>
          <a:p>
            <a:r>
              <a:rPr lang="en-US" dirty="0"/>
              <a:t>Zoning Map</a:t>
            </a:r>
          </a:p>
        </p:txBody>
      </p:sp>
    </p:spTree>
    <p:extLst>
      <p:ext uri="{BB962C8B-B14F-4D97-AF65-F5344CB8AC3E}">
        <p14:creationId xmlns:p14="http://schemas.microsoft.com/office/powerpoint/2010/main" val="298891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C884CC-1EE1-4212-BF88-301CEB90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Hearing &amp; Discussion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9DE892-952C-4331-9190-DAA42311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567657-2D67-432F-ADBA-9830FE2A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E56874E-B8E7-4D8D-8111-51AEEE246E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is your neighborhood or “community of interest”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Do you prefer your neighborhood be kept together in one district or have multiple representatives?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are other communities of interest in the City that should be considered when drafting maps?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E8BA17-613D-4ECF-89DC-7F5A375A8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600" y="3958770"/>
            <a:ext cx="3581400" cy="28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5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858000" cy="990600"/>
          </a:xfrm>
        </p:spPr>
        <p:txBody>
          <a:bodyPr>
            <a:normAutofit/>
          </a:bodyPr>
          <a:lstStyle/>
          <a:p>
            <a:r>
              <a:rPr lang="en-US" dirty="0"/>
              <a:t>California Voting Rights Act (CVRA)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516698"/>
            <a:ext cx="9144000" cy="5341302"/>
          </a:xfrm>
        </p:spPr>
        <p:txBody>
          <a:bodyPr>
            <a:normAutofit/>
          </a:bodyPr>
          <a:lstStyle/>
          <a:p>
            <a:r>
              <a:rPr lang="en-US" sz="2400" dirty="0"/>
              <a:t>Under the Federal Voting Rights Act (passed in 1965), a jurisdiction must fail 4 factual tests before it is in violation of the law.</a:t>
            </a:r>
          </a:p>
          <a:p>
            <a:r>
              <a:rPr lang="en-US" sz="2400" dirty="0"/>
              <a:t>The California VRA makes it significantly easier for plaintiffs to force jurisdictions into “by-district” election systems by eliminating two of the US Supreme Court </a:t>
            </a:r>
            <a:r>
              <a:rPr lang="en-US" sz="2400" i="1" dirty="0"/>
              <a:t>Gingles </a:t>
            </a:r>
            <a:r>
              <a:rPr lang="en-US" sz="2400" dirty="0"/>
              <a:t>tests:</a:t>
            </a:r>
            <a:endParaRPr lang="en-US" sz="2000" dirty="0"/>
          </a:p>
          <a:p>
            <a:pPr marL="822960" lvl="1" indent="-457200">
              <a:buFont typeface="+mj-lt"/>
              <a:buAutoNum type="arabicPeriod"/>
            </a:pPr>
            <a:r>
              <a:rPr lang="en-US" sz="2000" strike="sngStrike" dirty="0"/>
              <a:t>Can the protected class constitute the majority of a district?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/>
              <a:t>Does the protected class vote as a bloc?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/>
              <a:t>Do the voters who are not in the protected class vote in a bloc to defeat the preferred candidates of the protected class?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strike="sngStrike" dirty="0"/>
              <a:t>Do the “totality of circumstances” indicate race is a factor in elections?</a:t>
            </a:r>
          </a:p>
          <a:p>
            <a:r>
              <a:rPr lang="en-US" sz="2400" dirty="0"/>
              <a:t>Liability is now determined only by the presence of racially polarized voting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6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63E842-7F03-4FD9-B8AC-3E84E7B607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r="15265"/>
          <a:stretch/>
        </p:blipFill>
        <p:spPr>
          <a:xfrm>
            <a:off x="5284894" y="304800"/>
            <a:ext cx="3859106" cy="65532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CVRA Impact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5486400" cy="5192234"/>
          </a:xfrm>
        </p:spPr>
        <p:txBody>
          <a:bodyPr>
            <a:normAutofit/>
          </a:bodyPr>
          <a:lstStyle/>
          <a:p>
            <a:r>
              <a:rPr lang="en-US" sz="2000" dirty="0"/>
              <a:t>Switched (or in the process of switching) as a result of CVRA:</a:t>
            </a:r>
          </a:p>
          <a:p>
            <a:pPr lvl="1"/>
            <a:r>
              <a:rPr lang="en-US" sz="1800" dirty="0"/>
              <a:t>At least 160 school districts</a:t>
            </a:r>
          </a:p>
          <a:p>
            <a:pPr lvl="1"/>
            <a:r>
              <a:rPr lang="en-US" sz="1800" dirty="0"/>
              <a:t>Over 80 cities</a:t>
            </a:r>
          </a:p>
          <a:p>
            <a:pPr lvl="1"/>
            <a:r>
              <a:rPr lang="en-US" sz="1800" dirty="0"/>
              <a:t>1 County Board of Supervisors</a:t>
            </a:r>
          </a:p>
          <a:p>
            <a:pPr lvl="1"/>
            <a:r>
              <a:rPr lang="en-US" sz="1800" dirty="0"/>
              <a:t>Numerous college, water and other special districts.</a:t>
            </a:r>
            <a:endParaRPr lang="en-US" sz="1400" dirty="0"/>
          </a:p>
          <a:p>
            <a:pPr lvl="2"/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B7CA73AA-E019-4FEA-86DC-64389A806E4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0" y="3810000"/>
            <a:ext cx="6172200" cy="3175044"/>
          </a:xfrm>
        </p:spPr>
        <p:txBody>
          <a:bodyPr>
            <a:normAutofit/>
          </a:bodyPr>
          <a:lstStyle/>
          <a:p>
            <a:r>
              <a:rPr lang="en-US" sz="2000" dirty="0"/>
              <a:t>Key decisions &amp; settlements</a:t>
            </a:r>
          </a:p>
          <a:p>
            <a:pPr lvl="1"/>
            <a:r>
              <a:rPr lang="en-US" sz="1800" dirty="0"/>
              <a:t>Only Palmdale has gone to trial on the merits (they lost)</a:t>
            </a:r>
          </a:p>
          <a:p>
            <a:pPr lvl="1"/>
            <a:r>
              <a:rPr lang="en-US" sz="1800" dirty="0"/>
              <a:t>Key settlements:</a:t>
            </a:r>
          </a:p>
          <a:p>
            <a:pPr lvl="2"/>
            <a:r>
              <a:rPr lang="en-US" sz="1600" dirty="0"/>
              <a:t>Palmdale: $4.7 million</a:t>
            </a:r>
          </a:p>
          <a:p>
            <a:pPr lvl="2"/>
            <a:r>
              <a:rPr lang="en-US" sz="1600" dirty="0"/>
              <a:t>Modesto: $3 million </a:t>
            </a:r>
          </a:p>
          <a:p>
            <a:pPr lvl="2"/>
            <a:r>
              <a:rPr lang="en-US" sz="1600" dirty="0"/>
              <a:t>Whittier: $1 million</a:t>
            </a:r>
          </a:p>
          <a:p>
            <a:pPr lvl="2"/>
            <a:r>
              <a:rPr lang="en-US" sz="1600" dirty="0"/>
              <a:t>Tulare Hospital: $500,000</a:t>
            </a:r>
          </a:p>
          <a:p>
            <a:pPr lvl="2"/>
            <a:r>
              <a:rPr lang="en-US" sz="1600" dirty="0"/>
              <a:t>Merced City: $42,000</a:t>
            </a:r>
          </a:p>
          <a:p>
            <a:pPr lvl="2"/>
            <a:r>
              <a:rPr lang="en-US" sz="1600" dirty="0"/>
              <a:t>Placentia: $20,000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D28C72-948D-4CFF-A356-B05DE7FCA499}"/>
              </a:ext>
            </a:extLst>
          </p:cNvPr>
          <p:cNvSpPr txBox="1"/>
          <p:nvPr/>
        </p:nvSpPr>
        <p:spPr>
          <a:xfrm>
            <a:off x="3543300" y="5867400"/>
            <a:ext cx="3162300" cy="954107"/>
          </a:xfrm>
          <a:prstGeom prst="rect">
            <a:avLst/>
          </a:prstGeom>
          <a:solidFill>
            <a:srgbClr val="F7F0DE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Map Color Key:</a:t>
            </a:r>
          </a:p>
          <a:p>
            <a:r>
              <a:rPr lang="en-US" sz="1400" b="1" dirty="0">
                <a:latin typeface="Garamond" panose="02020404030301010803" pitchFamily="18" charset="0"/>
              </a:rPr>
              <a:t>Blue: By-District after CVRA challenge</a:t>
            </a:r>
          </a:p>
          <a:p>
            <a:r>
              <a:rPr lang="en-US" sz="1400" b="1" dirty="0">
                <a:latin typeface="Garamond" panose="02020404030301010803" pitchFamily="18" charset="0"/>
              </a:rPr>
              <a:t>Green: By-District before CVRA</a:t>
            </a:r>
          </a:p>
          <a:p>
            <a:r>
              <a:rPr lang="en-US" sz="1400" b="1" dirty="0">
                <a:latin typeface="Garamond" panose="02020404030301010803" pitchFamily="18" charset="0"/>
              </a:rPr>
              <a:t>White: Still At-Large</a:t>
            </a:r>
          </a:p>
        </p:txBody>
      </p:sp>
    </p:spTree>
    <p:extLst>
      <p:ext uri="{BB962C8B-B14F-4D97-AF65-F5344CB8AC3E}">
        <p14:creationId xmlns:p14="http://schemas.microsoft.com/office/powerpoint/2010/main" val="376905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 Code 10010 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50902558"/>
              </p:ext>
            </p:extLst>
          </p:nvPr>
        </p:nvGraphicFramePr>
        <p:xfrm>
          <a:off x="76200" y="1524000"/>
          <a:ext cx="8991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6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April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latin typeface="Garamond" panose="02020404030301010803" pitchFamily="18" charset="0"/>
                        </a:rPr>
                        <a:t>Adopt ‘resolution of intent’ and criteria, set schedule, and begin waiver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May 14 and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Hold two hearings to gather public input on communities of interest (no draft maps drawn until these are complete)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421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May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Draw and distribute draft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797149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May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Public hearing to gather public input on draft maps and election sequencing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57056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June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Council public hearing &amp; introduction of ordinance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030966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July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Public hearing, second reading and adoption of ordinance</a:t>
                      </a:r>
                      <a:endParaRPr lang="en-US" sz="1600" b="1" i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830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November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First two (and separately elected Mayor) or first three districts hold elections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133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Map redrawn to reflect 2020 Census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524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November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aramond" panose="02020404030301010803" pitchFamily="18" charset="0"/>
                        </a:rPr>
                        <a:t>Remaining two districts hold elections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15882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611011"/>
            <a:ext cx="1613283" cy="12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5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937375" cy="990600"/>
          </a:xfrm>
        </p:spPr>
        <p:txBody>
          <a:bodyPr/>
          <a:lstStyle/>
          <a:p>
            <a:r>
              <a:rPr lang="en-US" altLang="en-US" dirty="0"/>
              <a:t>Districting Criteria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2397124"/>
            <a:ext cx="4114800" cy="1412875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en-US" sz="2400" b="1" dirty="0"/>
              <a:t>Equal Population</a:t>
            </a:r>
            <a:endParaRPr lang="en-US" altLang="en-US" sz="2000" dirty="0"/>
          </a:p>
          <a:p>
            <a:r>
              <a:rPr lang="en-US" altLang="en-US" sz="2400" b="1" dirty="0"/>
              <a:t>Federal</a:t>
            </a:r>
            <a:r>
              <a:rPr lang="en-US" altLang="en-US" sz="2400" dirty="0"/>
              <a:t> </a:t>
            </a:r>
            <a:r>
              <a:rPr lang="en-US" altLang="en-US" sz="2400" b="1" dirty="0"/>
              <a:t>Voting Rights Act</a:t>
            </a:r>
          </a:p>
          <a:p>
            <a:r>
              <a:rPr lang="en-US" altLang="en-US" sz="2400" b="1" dirty="0"/>
              <a:t>No Racial Gerrymandering</a:t>
            </a:r>
          </a:p>
          <a:p>
            <a:pPr lvl="1"/>
            <a:endParaRPr lang="en-US" altLang="en-US" sz="3200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267200" y="2374899"/>
            <a:ext cx="4648200" cy="3797301"/>
          </a:xfrm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b="1" dirty="0"/>
              <a:t>Communities of interest</a:t>
            </a:r>
          </a:p>
          <a:p>
            <a:pPr>
              <a:defRPr/>
            </a:pPr>
            <a:r>
              <a:rPr lang="en-US" altLang="en-US" sz="2400" b="1" dirty="0"/>
              <a:t>Compact</a:t>
            </a:r>
          </a:p>
          <a:p>
            <a:pPr>
              <a:defRPr/>
            </a:pPr>
            <a:r>
              <a:rPr lang="en-US" altLang="en-US" sz="2400" b="1" dirty="0"/>
              <a:t>Contiguous</a:t>
            </a:r>
          </a:p>
          <a:p>
            <a:pPr>
              <a:defRPr/>
            </a:pPr>
            <a:r>
              <a:rPr lang="en-US" altLang="en-US" sz="2400" b="1" dirty="0"/>
              <a:t>Visible (Natural &amp; man-made) boundaries</a:t>
            </a:r>
          </a:p>
          <a:p>
            <a:pPr>
              <a:defRPr/>
            </a:pPr>
            <a:r>
              <a:rPr lang="en-US" altLang="en-US" sz="2400" b="1" dirty="0"/>
              <a:t>Respect voters’ choices / continuity in office</a:t>
            </a:r>
          </a:p>
          <a:p>
            <a:pPr>
              <a:defRPr/>
            </a:pPr>
            <a:r>
              <a:rPr lang="en-US" altLang="en-US" sz="2400" b="1" i="1" dirty="0">
                <a:solidFill>
                  <a:schemeClr val="accent6">
                    <a:lumMod val="75000"/>
                  </a:schemeClr>
                </a:solidFill>
              </a:rPr>
              <a:t>Planned future growth</a:t>
            </a:r>
          </a:p>
        </p:txBody>
      </p:sp>
      <p:sp>
        <p:nvSpPr>
          <p:cNvPr id="20486" name="Text Placeholder 5"/>
          <p:cNvSpPr txBox="1">
            <a:spLocks/>
          </p:cNvSpPr>
          <p:nvPr/>
        </p:nvSpPr>
        <p:spPr bwMode="auto">
          <a:xfrm>
            <a:off x="152400" y="1752600"/>
            <a:ext cx="4114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Federal Laws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267200" y="1752600"/>
            <a:ext cx="4645025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Traditional Redistricting Principles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41040D2-AE72-4D3D-BBA6-FB9E885AD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" y="4876800"/>
            <a:ext cx="241341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3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0"/>
            <a:ext cx="2667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Demographic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590800"/>
            <a:ext cx="3040581" cy="3293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Latinos are 16% of the total population and 8% of the eligible voters (measured by Citizen Voting Age Population data).</a:t>
            </a:r>
          </a:p>
          <a:p>
            <a:pPr algn="ctr"/>
            <a:endParaRPr lang="en-US" sz="1600" b="1" dirty="0"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Asian-Americans are 5% of total population and 5% of eligible voters.</a:t>
            </a:r>
          </a:p>
          <a:p>
            <a:pPr algn="ctr"/>
            <a:endParaRPr lang="en-US" sz="1600" b="1" dirty="0"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In a five-district map, each district would have about 2,573 residents.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3059C671-84A1-4291-902E-4E92572BD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691388"/>
              </p:ext>
            </p:extLst>
          </p:nvPr>
        </p:nvGraphicFramePr>
        <p:xfrm>
          <a:off x="3124200" y="46747"/>
          <a:ext cx="6010227" cy="6811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r:id="rId4" imgW="5657797" imgH="6412301" progId="Excel.Sheet.12">
                  <p:embed/>
                </p:oleObj>
              </mc:Choice>
              <mc:Fallback>
                <p:oleObj name="Worksheet" r:id="rId4" imgW="5657797" imgH="6412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46747"/>
                        <a:ext cx="6010227" cy="68112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59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Communities of Interest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14, 2018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587975"/>
            <a:ext cx="8461248" cy="489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1</a:t>
            </a:r>
            <a:r>
              <a:rPr lang="en-US" sz="2000" b="1" baseline="30000" dirty="0">
                <a:solidFill>
                  <a:srgbClr val="7030A0"/>
                </a:solidFill>
              </a:rPr>
              <a:t>st</a:t>
            </a:r>
            <a:r>
              <a:rPr lang="en-US" sz="2000" b="1" dirty="0">
                <a:solidFill>
                  <a:srgbClr val="7030A0"/>
                </a:solidFill>
              </a:rPr>
              <a:t> Question: what is your neighborhood or community of interest?</a:t>
            </a:r>
          </a:p>
          <a:p>
            <a:pPr marL="0" indent="0">
              <a:buNone/>
            </a:pPr>
            <a:r>
              <a:rPr lang="en-US" sz="2200" b="1" dirty="0"/>
              <a:t>A Community of Interest is generally defined as a neighborhood or community of shared interests, views, problems, or characteristics. </a:t>
            </a:r>
            <a:r>
              <a:rPr lang="en-US" sz="1800" dirty="0"/>
              <a:t>Possible community feature/boundary definitions include:</a:t>
            </a:r>
          </a:p>
          <a:p>
            <a:r>
              <a:rPr lang="en-US" sz="1800" dirty="0"/>
              <a:t>School attendance areas</a:t>
            </a:r>
          </a:p>
          <a:p>
            <a:r>
              <a:rPr lang="en-US" sz="1800" dirty="0"/>
              <a:t>Natural neighborhood dividing lines, such as highway or major roads, rivers, canals, and/or hills </a:t>
            </a:r>
          </a:p>
          <a:p>
            <a:r>
              <a:rPr lang="en-US" sz="1800" dirty="0"/>
              <a:t>Areas around parks and other neighborhood landmarks</a:t>
            </a:r>
          </a:p>
          <a:p>
            <a:r>
              <a:rPr lang="en-US" sz="1800" dirty="0"/>
              <a:t>Common issues, neighborhood activities, or legislative/election concerns</a:t>
            </a:r>
          </a:p>
          <a:p>
            <a:r>
              <a:rPr lang="en-US" sz="1800" dirty="0"/>
              <a:t>Shared demographic characteristics</a:t>
            </a:r>
          </a:p>
          <a:p>
            <a:pPr lvl="1"/>
            <a:r>
              <a:rPr lang="en-US" sz="1600" dirty="0"/>
              <a:t>Such as similar levels of income, education, or linguistic isolation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baseline="30000" dirty="0">
                <a:solidFill>
                  <a:srgbClr val="7030A0"/>
                </a:solidFill>
              </a:rPr>
              <a:t>nd</a:t>
            </a:r>
            <a:r>
              <a:rPr lang="en-US" sz="2000" b="1" dirty="0">
                <a:solidFill>
                  <a:srgbClr val="7030A0"/>
                </a:solidFill>
              </a:rPr>
              <a:t> Question: Does a Community of Interest want to be united in one district, or to be divided to have a voice in multiple elections?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33" y="6131859"/>
            <a:ext cx="3546227" cy="6787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1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CC3D7-81A6-4CC4-A034-2F9D2E40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Compact Maps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510E0A-4AC5-4637-8605-0752BB83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May 14,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A4D46E-D0F4-4E3B-A801-6190AB7C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AB23B-9BF0-489E-A8C2-70A7597953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95282AB-1D9A-46D5-BEA6-E0F6780746CE}"/>
              </a:ext>
            </a:extLst>
          </p:cNvPr>
          <p:cNvGrpSpPr/>
          <p:nvPr/>
        </p:nvGrpSpPr>
        <p:grpSpPr>
          <a:xfrm>
            <a:off x="4953000" y="1516698"/>
            <a:ext cx="4167608" cy="5341302"/>
            <a:chOff x="76200" y="1600200"/>
            <a:chExt cx="4091408" cy="52578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F1925E1A-A44C-4D23-B532-F75EBADF4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" y="1600200"/>
              <a:ext cx="4015209" cy="5257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11B5FA8-427D-4723-A6A5-BA12F081E94C}"/>
                </a:ext>
              </a:extLst>
            </p:cNvPr>
            <p:cNvSpPr txBox="1"/>
            <p:nvPr/>
          </p:nvSpPr>
          <p:spPr>
            <a:xfrm>
              <a:off x="76200" y="1655764"/>
              <a:ext cx="1066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Glendale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Unified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039523A-8B1E-4D77-8EB4-8C8EAD29C0CA}"/>
              </a:ext>
            </a:extLst>
          </p:cNvPr>
          <p:cNvGrpSpPr/>
          <p:nvPr/>
        </p:nvGrpSpPr>
        <p:grpSpPr>
          <a:xfrm>
            <a:off x="0" y="1616282"/>
            <a:ext cx="4823993" cy="3955502"/>
            <a:chOff x="4320007" y="1516698"/>
            <a:chExt cx="4823993" cy="39555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D690CFF-D45F-4E7F-B16E-BB8FD4A5C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007" y="1516698"/>
              <a:ext cx="4823993" cy="395550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2CDD8B0-51DC-4796-9F61-1DE64E1688C9}"/>
                </a:ext>
              </a:extLst>
            </p:cNvPr>
            <p:cNvSpPr txBox="1"/>
            <p:nvPr/>
          </p:nvSpPr>
          <p:spPr>
            <a:xfrm>
              <a:off x="6096000" y="1516698"/>
              <a:ext cx="1066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Compton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F1BA57-8656-4CB5-B530-5587C4BDF3B2}"/>
              </a:ext>
            </a:extLst>
          </p:cNvPr>
          <p:cNvSpPr txBox="1"/>
          <p:nvPr/>
        </p:nvSpPr>
        <p:spPr>
          <a:xfrm>
            <a:off x="23392" y="5933172"/>
            <a:ext cx="588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Examples of highly compact maps, with nooks and jogs driven only by equal population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07385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CC3D7-81A6-4CC4-A034-2F9D2E40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7391400" cy="990600"/>
          </a:xfrm>
        </p:spPr>
        <p:txBody>
          <a:bodyPr>
            <a:normAutofit/>
          </a:bodyPr>
          <a:lstStyle/>
          <a:p>
            <a:r>
              <a:rPr lang="en-US" dirty="0"/>
              <a:t>Sample Multiple-Representative Maps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510E0A-4AC5-4637-8605-0752BB83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May 14,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A4D46E-D0F4-4E3B-A801-6190AB7C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AB23B-9BF0-489E-A8C2-70A7597953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C7B07C-FBFE-4A9C-88AF-26865263F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41" y="4024034"/>
            <a:ext cx="3682959" cy="280359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5F84B3A-8F5B-4EA4-B41B-750A8CB54543}"/>
              </a:ext>
            </a:extLst>
          </p:cNvPr>
          <p:cNvGrpSpPr/>
          <p:nvPr/>
        </p:nvGrpSpPr>
        <p:grpSpPr>
          <a:xfrm>
            <a:off x="6248399" y="1481086"/>
            <a:ext cx="2894069" cy="3471914"/>
            <a:chOff x="6400800" y="196735"/>
            <a:chExt cx="2610311" cy="304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466E15BB-C685-44F4-B3E2-1CA7E701B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00800" y="196735"/>
              <a:ext cx="2610311" cy="3048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F1A4471-EF35-4A44-8B74-726735EE3500}"/>
                </a:ext>
              </a:extLst>
            </p:cNvPr>
            <p:cNvSpPr txBox="1"/>
            <p:nvPr/>
          </p:nvSpPr>
          <p:spPr>
            <a:xfrm>
              <a:off x="6781800" y="2819400"/>
              <a:ext cx="2057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Central Unified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F20EB5E-4554-4135-A2DC-67B8EA104C7C}"/>
              </a:ext>
            </a:extLst>
          </p:cNvPr>
          <p:cNvGrpSpPr/>
          <p:nvPr/>
        </p:nvGrpSpPr>
        <p:grpSpPr>
          <a:xfrm>
            <a:off x="76200" y="1600200"/>
            <a:ext cx="5105400" cy="2803592"/>
            <a:chOff x="76200" y="1600200"/>
            <a:chExt cx="5105400" cy="28035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EFEF3AD7-5E6B-4F6B-A783-2756B41E1B1E}"/>
                </a:ext>
              </a:extLst>
            </p:cNvPr>
            <p:cNvGrpSpPr/>
            <p:nvPr/>
          </p:nvGrpSpPr>
          <p:grpSpPr>
            <a:xfrm>
              <a:off x="76200" y="1600200"/>
              <a:ext cx="3429000" cy="2803592"/>
              <a:chOff x="1447801" y="3886201"/>
              <a:chExt cx="3200399" cy="27432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2E140476-B44D-433E-A84D-2E6BC7F3A8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47801" y="3886201"/>
                <a:ext cx="3125381" cy="27432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86DDE1F-E596-41C3-A2DA-849B4C7E43EC}"/>
                  </a:ext>
                </a:extLst>
              </p:cNvPr>
              <p:cNvSpPr txBox="1"/>
              <p:nvPr/>
            </p:nvSpPr>
            <p:spPr>
              <a:xfrm>
                <a:off x="3429000" y="3886201"/>
                <a:ext cx="1219200" cy="388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Pasadena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D2A8B78-065D-4A5C-934E-4BC062472908}"/>
                </a:ext>
              </a:extLst>
            </p:cNvPr>
            <p:cNvSpPr txBox="1"/>
            <p:nvPr/>
          </p:nvSpPr>
          <p:spPr>
            <a:xfrm>
              <a:off x="3424824" y="3276600"/>
              <a:ext cx="1756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Colorado Blvd.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CCC1DF90-0668-4C67-B5C8-124DBDDC2766}"/>
                </a:ext>
              </a:extLst>
            </p:cNvPr>
            <p:cNvCxnSpPr>
              <a:stCxn id="6" idx="1"/>
            </p:cNvCxnSpPr>
            <p:nvPr/>
          </p:nvCxnSpPr>
          <p:spPr>
            <a:xfrm flipH="1">
              <a:off x="2438400" y="3415100"/>
              <a:ext cx="986424" cy="1390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EF1300B-A23A-47DA-8DB5-E3E1DB0925B4}"/>
              </a:ext>
            </a:extLst>
          </p:cNvPr>
          <p:cNvSpPr txBox="1"/>
          <p:nvPr/>
        </p:nvSpPr>
        <p:spPr>
          <a:xfrm>
            <a:off x="-23815" y="4392543"/>
            <a:ext cx="3481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Examples of maps where a desire to have all members touch downtown (Pasadena) or rural areas (Central), or as many neighborhoods as possible </a:t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b="1" dirty="0">
                <a:latin typeface="Garamond" panose="02020404030301010803" pitchFamily="18" charset="0"/>
              </a:rPr>
              <a:t>(South Pas), led to  </a:t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b="1" dirty="0">
                <a:latin typeface="Garamond" panose="02020404030301010803" pitchFamily="18" charset="0"/>
              </a:rPr>
              <a:t>policy-driven but </a:t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b="1" dirty="0">
                <a:latin typeface="Garamond" panose="02020404030301010803" pitchFamily="18" charset="0"/>
              </a:rPr>
              <a:t>non-compact maps.</a:t>
            </a:r>
          </a:p>
        </p:txBody>
      </p:sp>
    </p:spTree>
    <p:extLst>
      <p:ext uri="{BB962C8B-B14F-4D97-AF65-F5344CB8AC3E}">
        <p14:creationId xmlns:p14="http://schemas.microsoft.com/office/powerpoint/2010/main" val="789155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5393</TotalTime>
  <Words>752</Words>
  <Application>Microsoft Office PowerPoint</Application>
  <PresentationFormat>On-screen Show (4:3)</PresentationFormat>
  <Paragraphs>120</Paragraphs>
  <Slides>11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Median</vt:lpstr>
      <vt:lpstr>Worksheet</vt:lpstr>
      <vt:lpstr>City of Solana Beach Introduction to Districting</vt:lpstr>
      <vt:lpstr>California Voting Rights Act (CVRA)</vt:lpstr>
      <vt:lpstr>CVRA Impact</vt:lpstr>
      <vt:lpstr>Elections Code 10010 Process</vt:lpstr>
      <vt:lpstr>Districting Criteria</vt:lpstr>
      <vt:lpstr>Demographic Summary</vt:lpstr>
      <vt:lpstr>Defining Communities of Interest</vt:lpstr>
      <vt:lpstr>Sample Compact Maps</vt:lpstr>
      <vt:lpstr>Sample Multiple-Representative Maps</vt:lpstr>
      <vt:lpstr>Zoning Map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Tulare 2011 Redistricting</dc:title>
  <dc:creator>DMeyer12</dc:creator>
  <cp:lastModifiedBy>Amy Uruburu</cp:lastModifiedBy>
  <cp:revision>409</cp:revision>
  <cp:lastPrinted>2017-05-23T05:26:42Z</cp:lastPrinted>
  <dcterms:created xsi:type="dcterms:W3CDTF">2011-05-19T00:29:13Z</dcterms:created>
  <dcterms:modified xsi:type="dcterms:W3CDTF">2018-05-15T00:47:40Z</dcterms:modified>
</cp:coreProperties>
</file>